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0" r:id="rId4"/>
    <p:sldId id="281" r:id="rId5"/>
    <p:sldId id="282" r:id="rId6"/>
    <p:sldId id="285" r:id="rId7"/>
    <p:sldId id="279" r:id="rId8"/>
    <p:sldId id="259" r:id="rId9"/>
    <p:sldId id="260" r:id="rId10"/>
    <p:sldId id="262" r:id="rId11"/>
    <p:sldId id="263" r:id="rId12"/>
    <p:sldId id="261" r:id="rId13"/>
    <p:sldId id="264" r:id="rId14"/>
    <p:sldId id="283" r:id="rId15"/>
    <p:sldId id="284" r:id="rId16"/>
    <p:sldId id="266" r:id="rId17"/>
    <p:sldId id="278" r:id="rId18"/>
    <p:sldId id="267" r:id="rId19"/>
    <p:sldId id="269" r:id="rId20"/>
    <p:sldId id="268" r:id="rId21"/>
    <p:sldId id="270" r:id="rId22"/>
    <p:sldId id="271" r:id="rId23"/>
    <p:sldId id="272" r:id="rId24"/>
    <p:sldId id="274" r:id="rId25"/>
    <p:sldId id="275" r:id="rId26"/>
    <p:sldId id="276" r:id="rId27"/>
    <p:sldId id="277" r:id="rId28"/>
    <p:sldId id="273" r:id="rId29"/>
    <p:sldId id="286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9"/>
    <p:restoredTop sz="94499"/>
  </p:normalViewPr>
  <p:slideViewPr>
    <p:cSldViewPr snapToGrid="0">
      <p:cViewPr>
        <p:scale>
          <a:sx n="104" d="100"/>
          <a:sy n="104" d="100"/>
        </p:scale>
        <p:origin x="292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EAAF9-8206-BE4A-9D90-E08989FC5C42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42CA1-6327-9B48-A329-B7EC1356B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16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We keep alternating between predicting the clean data, and projecting it back to a lower noise level until we get the clean sample.</a:t>
            </a:r>
          </a:p>
          <a:p>
            <a:endParaRPr lang="en-US" b="0" i="0" u="none" strike="noStrike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CN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Connection</a:t>
            </a:r>
            <a:r>
              <a:rPr lang="zh-CN" altLang="en-US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CN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between</a:t>
            </a:r>
            <a:r>
              <a:rPr lang="zh-CN" altLang="en-US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CN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DDIM</a:t>
            </a:r>
            <a:r>
              <a:rPr lang="zh-CN" altLang="en-US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CN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and</a:t>
            </a:r>
            <a:r>
              <a:rPr lang="zh-CN" altLang="en-US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CN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DDPM</a:t>
            </a:r>
            <a:endParaRPr lang="en-CA" b="0" i="0" u="none" strike="noStrike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path integral of the score function is preserved, we can take larger steps while maintaining generation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1B776-09A7-974B-95B1-5BC35562E1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7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Policy gradient methods directly optimize the policy function </a:t>
            </a:r>
            <a:r>
              <a:rPr lang="el-GR" dirty="0"/>
              <a:t>π(</a:t>
            </a:r>
            <a:r>
              <a:rPr lang="en-CA" dirty="0" err="1"/>
              <a:t>a|s</a:t>
            </a:r>
            <a:r>
              <a:rPr lang="en-CA" dirty="0"/>
              <a:t>) by using gradient ascent on the expected reward.</a:t>
            </a:r>
          </a:p>
          <a:p>
            <a:endParaRPr lang="en-CA" dirty="0"/>
          </a:p>
          <a:p>
            <a:r>
              <a:rPr lang="en-US" altLang="zh-CN" dirty="0"/>
              <a:t>Actor-arctic:</a:t>
            </a:r>
            <a:r>
              <a:rPr lang="zh-CN" altLang="en-US" dirty="0"/>
              <a:t> </a:t>
            </a:r>
            <a:r>
              <a:rPr lang="en-CA" dirty="0"/>
              <a:t>Combine policy gradients with value function approximation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2CA1-6327-9B48-A329-B7EC1356B3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PPO is a </a:t>
            </a:r>
            <a:r>
              <a:rPr lang="en-CA" b="1" dirty="0"/>
              <a:t>policy gradient </a:t>
            </a:r>
            <a:r>
              <a:rPr lang="en-CA" dirty="0"/>
              <a:t>reinforcement learning algorithm designed to improve training stability by preventing large policy updates that could destabilize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2CA1-6327-9B48-A329-B7EC1356B3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3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4A4A4A"/>
                </a:solidFill>
                <a:effectLst/>
                <a:latin typeface="Noto Sans" panose="020B0502040504020204" pitchFamily="34" charset="0"/>
              </a:rPr>
              <a:t>latent noise (</a:t>
            </a:r>
            <a:r>
              <a:rPr lang="en-CA" b="0" i="0" dirty="0" err="1">
                <a:solidFill>
                  <a:srgbClr val="4A4A4A"/>
                </a:solidFill>
                <a:effectLst/>
                <a:latin typeface="Noto Sans" panose="020B0502040504020204" pitchFamily="34" charset="0"/>
              </a:rPr>
              <a:t>x</a:t>
            </a:r>
            <a:r>
              <a:rPr lang="en-CA" b="0" i="0" baseline="-25000" dirty="0" err="1">
                <a:solidFill>
                  <a:srgbClr val="4A4A4A"/>
                </a:solidFill>
                <a:effectLst/>
                <a:latin typeface="Noto Sans" panose="020B0502040504020204" pitchFamily="34" charset="0"/>
              </a:rPr>
              <a:t>T</a:t>
            </a:r>
            <a:r>
              <a:rPr lang="en-CA" b="0" i="0" dirty="0">
                <a:solidFill>
                  <a:srgbClr val="4A4A4A"/>
                </a:solidFill>
                <a:effectLst/>
                <a:latin typeface="Noto Sans" panose="020B0502040504020204" pitchFamily="34" charset="0"/>
              </a:rPr>
              <a:t>) can be optimized using </a:t>
            </a:r>
            <a:r>
              <a:rPr lang="en-CA" b="0" i="0" dirty="0" err="1">
                <a:solidFill>
                  <a:srgbClr val="4A4A4A"/>
                </a:solidFill>
                <a:effectLst/>
                <a:latin typeface="Noto Sans" panose="020B0502040504020204" pitchFamily="34" charset="0"/>
              </a:rPr>
              <a:t>critertion</a:t>
            </a:r>
            <a:r>
              <a:rPr lang="en-CA" b="0" i="0" dirty="0">
                <a:solidFill>
                  <a:srgbClr val="4A4A4A"/>
                </a:solidFill>
                <a:effectLst/>
                <a:latin typeface="Noto Sans" panose="020B0502040504020204" pitchFamily="34" charset="0"/>
              </a:rPr>
              <a:t> function defined on the motion space (x</a:t>
            </a:r>
            <a:r>
              <a:rPr lang="en-CA" b="0" i="0" baseline="-25000" dirty="0">
                <a:solidFill>
                  <a:srgbClr val="4A4A4A"/>
                </a:solidFill>
                <a:effectLst/>
                <a:latin typeface="Noto Sans" panose="020B0502040504020204" pitchFamily="34" charset="0"/>
              </a:rPr>
              <a:t>0</a:t>
            </a:r>
            <a:r>
              <a:rPr lang="en-CA" b="0" i="0" dirty="0">
                <a:solidFill>
                  <a:srgbClr val="4A4A4A"/>
                </a:solidFill>
                <a:effectLst/>
                <a:latin typeface="Noto Sans" panose="020B0502040504020204" pitchFamily="34" charset="0"/>
              </a:rPr>
              <a:t>) to serve as universal motion priors for a wide range of motion-related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2CA1-6327-9B48-A329-B7EC1356B3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60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CA" altLang="zh-CN" dirty="0"/>
              <a:t>https://zkf1997.github.io/DART/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2CA1-6327-9B48-A329-B7EC1356B3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79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DistilBERT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biased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pictures</a:t>
            </a:r>
            <a:r>
              <a:rPr lang="zh-CN" altLang="en-US" dirty="0"/>
              <a:t> </a:t>
            </a:r>
            <a:r>
              <a:rPr lang="en-US" altLang="zh-CN" dirty="0"/>
              <a:t>(as</a:t>
            </a:r>
            <a:r>
              <a:rPr lang="zh-CN" altLang="en-US" dirty="0"/>
              <a:t> </a:t>
            </a:r>
            <a:r>
              <a:rPr lang="en-US" altLang="zh-CN" dirty="0"/>
              <a:t>CLIP</a:t>
            </a:r>
            <a:r>
              <a:rPr lang="zh-CN" altLang="en-US" dirty="0"/>
              <a:t> </a:t>
            </a:r>
            <a:r>
              <a:rPr lang="en-US" altLang="zh-CN" dirty="0"/>
              <a:t>does)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2CA1-6327-9B48-A329-B7EC1356B3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90346-895C-DA8B-536F-C1E5296A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54D88-2759-C2E2-77A5-73C584E55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9899-FAC9-6D23-EC1E-012035CB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5F6CD-9D17-0567-92F6-BC63C1B5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552C7-15C3-4DCF-5C07-3AD01123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3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C810-0D49-D32D-21FD-988DE0E9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8E10F-09A7-C016-B184-C70C92838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CD0C-6EEC-88CA-E954-46FF7EE8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E1D73-A144-51D6-B804-084B719B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FC0DE-6FC5-9CE1-9CE9-56A15EDD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9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D85B9-F7FE-988C-BF71-28AE33088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C087A-F3C4-2189-09BB-35E48BA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1DC22-4E52-2C52-00C2-015E7C75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54BBD-E14F-7713-C5FA-DC4B49AC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10BB4-8F7D-009F-198A-0B521DD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4823-F6EE-115C-70B8-E35EBE54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EC884-2BAC-37E0-3AE2-39BA602AF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AB2E4-EE84-F9BB-20D3-77D2304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04848-7187-3AC9-B8F1-FF4F976A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D0A0-0A7F-1003-7787-DEACF95E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76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0C9F-23F4-F5B1-AC5D-245E4A53F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13BE0-A41E-3FB3-5ABB-F39589B2A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819C5-97F8-29BC-CEB8-D1AE6B7D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9D80A-2DE8-B614-C540-0586068F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E2030-C047-0075-B8AF-E73C24CC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7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D902-071D-BAA6-3017-488B9C74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6D699-C095-54F9-5B71-964AE98BA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23CD0-7230-EFA6-E1A8-022943F8C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B316A-879C-24F2-8295-CD4A108E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27830-CF29-1D33-9324-630165513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E86E3-4852-11B6-F97F-0A9637BF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6343-5930-4232-0BF7-FB2DE28F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66FC5-C3F8-3211-4DD9-D98C10E16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4F9A4-C0B1-52D3-E472-CB6A50984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E48A68-3FC2-CC8C-97EF-6D214CDDA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8DC71-494C-81B0-E015-58A1C6251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3F153E-A418-CA1F-1338-EB4C612F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EFB9DD-AD4F-396A-1A57-00AF216D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E15184-DA24-A34B-9E99-DD51B12C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7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96593-3FAA-7F96-3231-B1638328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47245-620E-199C-760D-BA25CD72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AF3AB-26F2-9E5E-A06A-036D67FF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D376F-8CAC-856B-0993-127E2DA9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7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5CEAF-7D56-D534-1DCE-C23745564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4568F-37E9-0ECE-D21C-B106D631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C96A-068C-1008-80F3-94F1541A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3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BFFC-4A40-7C4E-EFE1-EBB0713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9A1F5-9721-F16B-9AB8-36F98B7F7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D2389-6422-8C0D-5F2C-B50D679F1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778BF-9531-90E0-0077-A34C8276B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BFE3B-9ED1-A793-8A13-2855ACA9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3AB21-BC84-5446-6CFC-ACCD9BF7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1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EFE3-EE52-1588-C2DC-72444DD1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237ED-3D5B-00B8-7772-7C3B29F728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78AA1-C1E7-C513-4846-0D6192312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7E672-7ACB-1BF7-3AB0-B89EF0508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428AB-02E6-0012-84E5-DE252827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B1EBA-B285-A761-7993-CB47A1F4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0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ECFDBF-12A1-8AB7-DC0F-7FF28C03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22052-F570-F825-5952-D7104A44D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15C8E-C4AB-134A-289C-0D30D9853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0D026-76AE-DB44-B380-7B8EEBFAB16B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A318D-4338-3962-7ED9-951D0E89A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6B074-F235-2B52-97CE-54C324127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FAF46-4C5A-F145-9EEF-60F8CAA0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2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hyperlink" Target="https://zkf1997.github.io/DART/" TargetMode="External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182D-EC68-1339-6B48-C8889A83B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ICLR</a:t>
            </a:r>
            <a:r>
              <a:rPr lang="zh-CN" altLang="en-US" dirty="0"/>
              <a:t> </a:t>
            </a:r>
            <a:r>
              <a:rPr lang="en-US" altLang="zh-CN" dirty="0"/>
              <a:t>2025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D4036F-8249-5E1D-E467-D53C2168CF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Yilin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r>
              <a:rPr lang="en-US" altLang="zh-CN" dirty="0"/>
              <a:t>2025/06/03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60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F588-BFE5-2D1F-7327-F9EBC11D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DartControl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5E28A-CE72-51B0-CCB6-96EDFF9B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801874"/>
            <a:ext cx="5930735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Preceding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u="sng" dirty="0"/>
              <a:t>A</a:t>
            </a:r>
            <a:r>
              <a:rPr lang="zh-CN" altLang="en-US" u="sng" dirty="0"/>
              <a:t> </a:t>
            </a:r>
            <a:r>
              <a:rPr lang="en-US" altLang="zh-CN" u="sng" dirty="0"/>
              <a:t>sequence</a:t>
            </a:r>
            <a:r>
              <a:rPr lang="zh-CN" altLang="en-US" u="sng" dirty="0"/>
              <a:t> </a:t>
            </a:r>
            <a:r>
              <a:rPr lang="en-US" altLang="zh-CN" u="sng" dirty="0"/>
              <a:t>of</a:t>
            </a:r>
            <a:r>
              <a:rPr lang="zh-CN" altLang="en-US" dirty="0"/>
              <a:t> 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</a:p>
          <a:p>
            <a:endParaRPr lang="en-US" dirty="0"/>
          </a:p>
          <a:p>
            <a:endParaRPr lang="en-US" altLang="zh-CN" dirty="0"/>
          </a:p>
          <a:p>
            <a:r>
              <a:rPr lang="en-US" altLang="zh-CN" dirty="0"/>
              <a:t>Output</a:t>
            </a:r>
          </a:p>
          <a:p>
            <a:pPr lvl="1"/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realistic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aligned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F705A-CC8C-0831-125E-73608AE4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847" y="1980004"/>
            <a:ext cx="6799613" cy="35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3867C-0257-93BF-26DC-FC1AFE1EE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" b="11039"/>
          <a:stretch/>
        </p:blipFill>
        <p:spPr>
          <a:xfrm>
            <a:off x="1282700" y="2758787"/>
            <a:ext cx="2303648" cy="305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144E7-A77C-C9A5-FD11-F428C91D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4020747"/>
            <a:ext cx="1727200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76DE1-AFCE-BB16-FBB9-0595E3F5B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6131048"/>
            <a:ext cx="2819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89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DB87-1461-AF2E-427F-ED2EC8B0D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DartControl</a:t>
            </a:r>
            <a:r>
              <a:rPr lang="zh-CN" altLang="en-US"/>
              <a:t>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Methodology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71D8B-5753-642E-962E-C75F9C491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638" y="5636739"/>
            <a:ext cx="4559362" cy="1110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3E4A0-A8CA-E2DD-639A-7CE5AF5B7E0E}"/>
              </a:ext>
            </a:extLst>
          </p:cNvPr>
          <p:cNvSpPr txBox="1"/>
          <p:nvPr/>
        </p:nvSpPr>
        <p:spPr>
          <a:xfrm>
            <a:off x="838199" y="1932958"/>
            <a:ext cx="886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Autoregressive</a:t>
            </a:r>
            <a:r>
              <a:rPr lang="zh-CN" altLang="en-US" sz="2400"/>
              <a:t> </a:t>
            </a:r>
            <a:r>
              <a:rPr lang="en-US" altLang="zh-CN" sz="2400"/>
              <a:t>Motion</a:t>
            </a:r>
            <a:r>
              <a:rPr lang="zh-CN" altLang="en-US" sz="2400"/>
              <a:t> </a:t>
            </a:r>
            <a:r>
              <a:rPr lang="en-US" altLang="zh-CN" sz="2400"/>
              <a:t>Primitive</a:t>
            </a:r>
            <a:r>
              <a:rPr lang="zh-CN" altLang="en-US" sz="2400"/>
              <a:t> </a:t>
            </a:r>
            <a:r>
              <a:rPr lang="en-US" altLang="zh-CN" sz="2400"/>
              <a:t>Representation</a:t>
            </a:r>
            <a:r>
              <a:rPr lang="zh-CN" altLang="en-US" sz="2400"/>
              <a:t> </a:t>
            </a:r>
            <a:endParaRPr lang="en-US" altLang="zh-C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0E9DF-9527-2BC3-5330-3397F2C6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96" y="2394623"/>
            <a:ext cx="7522780" cy="30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1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AA4F-45EB-31FA-05C9-E84C8FE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DartControl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1089-FEF9-8D14-8C6D-AE1B882AC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7576" y="1825624"/>
            <a:ext cx="3674424" cy="4351338"/>
          </a:xfrm>
        </p:spPr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Primitive</a:t>
            </a:r>
            <a:r>
              <a:rPr lang="zh-CN" altLang="en-US" dirty="0"/>
              <a:t> </a:t>
            </a:r>
            <a:r>
              <a:rPr lang="en-US" altLang="zh-CN" dirty="0"/>
              <a:t>VAE</a:t>
            </a:r>
          </a:p>
          <a:p>
            <a:endParaRPr lang="en-US" altLang="zh-CN" dirty="0"/>
          </a:p>
          <a:p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Denoiser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CBB9F-DBF5-326B-4D82-594A2A01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0" y="1825624"/>
            <a:ext cx="819670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EC93-4F48-EE21-DE1E-8565D2D6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DartControl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1AA12-AD60-48D4-B743-7ADB826BA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1842251"/>
            <a:ext cx="10515600" cy="4351338"/>
          </a:xfrm>
        </p:spPr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optimization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problem</a:t>
            </a:r>
            <a:endParaRPr lang="en-US" altLang="zh-CN" dirty="0"/>
          </a:p>
          <a:p>
            <a:pPr lvl="1"/>
            <a:r>
              <a:rPr lang="en-CA" b="1" i="0" dirty="0">
                <a:solidFill>
                  <a:srgbClr val="212529"/>
                </a:solidFill>
                <a:effectLst/>
                <a:latin typeface="Helvetica" pitchFamily="2" charset="0"/>
              </a:rPr>
              <a:t>closest to the spatial objectives</a:t>
            </a:r>
          </a:p>
          <a:p>
            <a:pPr lvl="1"/>
            <a:r>
              <a:rPr lang="en-CA" b="1" i="0" dirty="0">
                <a:solidFill>
                  <a:srgbClr val="212529"/>
                </a:solidFill>
                <a:effectLst/>
                <a:latin typeface="Helvetica" pitchFamily="2" charset="0"/>
              </a:rPr>
              <a:t>adhering to regularization terms derived from scene and physical constraints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46483-56CD-2B6F-C187-86D01960C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58" y="3655733"/>
            <a:ext cx="8014854" cy="253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35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358F-38EC-874E-DBF6-EC0EAC3A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DartControl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7C929-CE12-62AC-A5FB-DC8CA7C45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optimization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problem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39C93-192F-6255-84D3-C1A8AA60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7" y="4159536"/>
            <a:ext cx="5910943" cy="2240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A3DA77-2377-583C-E7AC-E7F5AC46F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161" y="2269708"/>
            <a:ext cx="4531815" cy="1434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ACE74-F942-5E2D-3653-B5B67F2E5EAC}"/>
              </a:ext>
            </a:extLst>
          </p:cNvPr>
          <p:cNvSpPr txBox="1"/>
          <p:nvPr/>
        </p:nvSpPr>
        <p:spPr>
          <a:xfrm>
            <a:off x="6314008" y="5441430"/>
            <a:ext cx="4386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in-between motion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human-scene interaction 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A6F87-B1E4-52FE-37DD-BBF8C6D040DC}"/>
              </a:ext>
            </a:extLst>
          </p:cNvPr>
          <p:cNvSpPr txBox="1"/>
          <p:nvPr/>
        </p:nvSpPr>
        <p:spPr>
          <a:xfrm>
            <a:off x="185057" y="3775681"/>
            <a:ext cx="448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Noise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F567C-C71D-3BFC-4CDA-EB96F5C28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529" y="2476719"/>
            <a:ext cx="4212422" cy="2313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A332D-FAEB-15D7-F7F6-7450826130AB}"/>
              </a:ext>
            </a:extLst>
          </p:cNvPr>
          <p:cNvSpPr txBox="1"/>
          <p:nvPr/>
        </p:nvSpPr>
        <p:spPr>
          <a:xfrm>
            <a:off x="6488529" y="4694641"/>
            <a:ext cx="535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i="1" dirty="0"/>
              <a:t>*</a:t>
            </a:r>
            <a:r>
              <a:rPr lang="en-US" sz="1400" i="1" dirty="0"/>
              <a:t>DNO: Optimizing Diffusion Noise Can Serve As Universal Motion Priors</a:t>
            </a:r>
          </a:p>
          <a:p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454474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358F-38EC-874E-DBF6-EC0EAC3A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DartControl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7C929-CE12-62AC-A5FB-DC8CA7C45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optimization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problem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477D0-B576-7D91-0428-BEDEDA0F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0" y="3854937"/>
            <a:ext cx="5416196" cy="3010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A3DA77-2377-583C-E7AC-E7F5AC46F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18" y="2256636"/>
            <a:ext cx="4531815" cy="1434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ACE74-F942-5E2D-3653-B5B67F2E5EAC}"/>
              </a:ext>
            </a:extLst>
          </p:cNvPr>
          <p:cNvSpPr txBox="1"/>
          <p:nvPr/>
        </p:nvSpPr>
        <p:spPr>
          <a:xfrm>
            <a:off x="6254396" y="5175704"/>
            <a:ext cx="4386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text-conditioned goal-reaching task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FCB5E-C209-5072-D252-E2F56A03E760}"/>
              </a:ext>
            </a:extLst>
          </p:cNvPr>
          <p:cNvSpPr txBox="1"/>
          <p:nvPr/>
        </p:nvSpPr>
        <p:spPr>
          <a:xfrm>
            <a:off x="173019" y="3691609"/>
            <a:ext cx="424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13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B031-B603-81C5-8147-140CA52C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DartControl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67F5-7099-0B9D-4E9E-760F6ADBE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text-to-motion</a:t>
            </a:r>
            <a:endParaRPr lang="en-CA" altLang="zh-CN" dirty="0"/>
          </a:p>
          <a:p>
            <a:pPr>
              <a:buFont typeface="Wingdings" pitchFamily="2" charset="2"/>
              <a:buChar char="ü"/>
            </a:pPr>
            <a:r>
              <a:rPr lang="en-CA" altLang="zh-CN" dirty="0"/>
              <a:t>Text</a:t>
            </a:r>
            <a:r>
              <a:rPr lang="en-US" altLang="zh-CN" dirty="0"/>
              <a:t>-conditioned</a:t>
            </a:r>
            <a:r>
              <a:rPr lang="zh-CN" altLang="en-US" dirty="0"/>
              <a:t> </a:t>
            </a:r>
            <a:r>
              <a:rPr lang="en-US" altLang="zh-CN" dirty="0"/>
              <a:t>in-</a:t>
            </a:r>
            <a:r>
              <a:rPr lang="en-US" altLang="zh-CN" dirty="0" err="1"/>
              <a:t>betweening</a:t>
            </a:r>
            <a:endParaRPr lang="en-US" altLang="zh-CN" dirty="0"/>
          </a:p>
          <a:p>
            <a:pPr>
              <a:buFont typeface="Wingdings" pitchFamily="2" charset="2"/>
              <a:buChar char="ü"/>
            </a:pPr>
            <a:r>
              <a:rPr lang="en-US" altLang="zh-CN" dirty="0"/>
              <a:t>Text-conditioned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reaching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/>
              <a:t>Human-scene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</a:p>
          <a:p>
            <a:endParaRPr lang="en-CA" altLang="zh-CN" dirty="0"/>
          </a:p>
          <a:p>
            <a:r>
              <a:rPr lang="en-US" altLang="zh-CN" dirty="0"/>
              <a:t>(</a:t>
            </a:r>
            <a:r>
              <a:rPr lang="en-US" altLang="zh-CN" dirty="0">
                <a:hlinkClick r:id="rId5"/>
              </a:rPr>
              <a:t>video</a:t>
            </a:r>
            <a:r>
              <a:rPr lang="zh-CN" altLang="en-US" dirty="0">
                <a:hlinkClick r:id="rId5"/>
              </a:rPr>
              <a:t> </a:t>
            </a:r>
            <a:r>
              <a:rPr lang="en-US" altLang="zh-CN" dirty="0">
                <a:hlinkClick r:id="rId5"/>
              </a:rPr>
              <a:t>demo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teaser.mp4">
            <a:hlinkClick r:id="" action="ppaction://media"/>
            <a:extLst>
              <a:ext uri="{FF2B5EF4-FFF2-40B4-BE49-F238E27FC236}">
                <a16:creationId xmlns:a16="http://schemas.microsoft.com/office/drawing/2014/main" id="{53D9BAED-264B-444F-DFB8-9706EA928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67632" y="2822918"/>
            <a:ext cx="6524368" cy="36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06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4008-E5B7-2ED1-4057-6E36CFD1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DartControl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C0DE4-3D4A-EA03-1743-38AD3EE4B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837765"/>
            <a:ext cx="7633447" cy="2318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1776A-28C0-F5DC-C840-AF7C0545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5" y="4760259"/>
            <a:ext cx="5564435" cy="1174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A115B-C3C1-3669-8C9E-DA02A2DD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29" y="4760259"/>
            <a:ext cx="580483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3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D62C-0B47-3D50-B37D-6528164B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DartControl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9E04F-89C3-0904-C4B3-122D12670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3143787"/>
            <a:ext cx="3456710" cy="1190707"/>
          </a:xfrm>
        </p:spPr>
        <p:txBody>
          <a:bodyPr/>
          <a:lstStyle/>
          <a:p>
            <a:r>
              <a:rPr lang="en-US" dirty="0"/>
              <a:t>Integrated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b="1" dirty="0"/>
              <a:t>PHC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DC351-BDF2-FA10-967B-37AACE3A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7833"/>
            <a:ext cx="7772400" cy="43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5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80500A-8906-9095-4746-E158438FC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CLoSD</a:t>
            </a:r>
            <a:r>
              <a:rPr lang="en-US" dirty="0"/>
              <a:t>: Closing the Loop between Simulation and Diffusion for multi-task character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78ECD-EE58-3A6B-49FB-6E065347B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30" y="3996290"/>
            <a:ext cx="7772400" cy="17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5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5021-64A2-EBAE-ED81-F114626E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2AE6D-B8AC-E32C-469E-3A8295B31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212529"/>
                </a:solidFill>
                <a:effectLst/>
              </a:rPr>
              <a:t>DartControl</a:t>
            </a:r>
            <a:r>
              <a:rPr lang="en-US" altLang="zh-CN" b="0" i="0" dirty="0">
                <a:solidFill>
                  <a:srgbClr val="212529"/>
                </a:solidFill>
                <a:effectLst/>
              </a:rPr>
              <a:t>:</a:t>
            </a:r>
            <a:r>
              <a:rPr lang="zh-CN" altLang="en-US" b="0" i="0" dirty="0">
                <a:solidFill>
                  <a:srgbClr val="212529"/>
                </a:solidFill>
                <a:effectLst/>
              </a:rPr>
              <a:t> </a:t>
            </a:r>
            <a:r>
              <a:rPr lang="en-CA" b="0" i="0" dirty="0">
                <a:solidFill>
                  <a:srgbClr val="212529"/>
                </a:solidFill>
                <a:effectLst/>
              </a:rPr>
              <a:t>A Diffusion-Based Autoregressive Motion Model for Real-Time Text-Driven Motion Control</a:t>
            </a:r>
          </a:p>
          <a:p>
            <a:r>
              <a:rPr lang="en-CA" dirty="0" err="1"/>
              <a:t>CLoSD</a:t>
            </a:r>
            <a:r>
              <a:rPr lang="en-CA" dirty="0"/>
              <a:t>: Closing the Loop between Simulation and Diffusion for multi-task character control</a:t>
            </a:r>
            <a:br>
              <a:rPr lang="en-CA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A18E7B-0869-4212-7CC0-29DAB1D5F697}"/>
              </a:ext>
            </a:extLst>
          </p:cNvPr>
          <p:cNvSpPr/>
          <p:nvPr/>
        </p:nvSpPr>
        <p:spPr>
          <a:xfrm>
            <a:off x="1153297" y="3966517"/>
            <a:ext cx="2533136" cy="1359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D29891-B7EC-E7CC-8F6D-083A502FE9A9}"/>
              </a:ext>
            </a:extLst>
          </p:cNvPr>
          <p:cNvSpPr/>
          <p:nvPr/>
        </p:nvSpPr>
        <p:spPr>
          <a:xfrm>
            <a:off x="4829432" y="3966517"/>
            <a:ext cx="2533136" cy="1359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Diffusion</a:t>
            </a:r>
          </a:p>
          <a:p>
            <a:pPr algn="ctr"/>
            <a:r>
              <a:rPr lang="en-US" altLang="zh-CN" dirty="0"/>
              <a:t>In</a:t>
            </a:r>
          </a:p>
          <a:p>
            <a:pPr algn="ctr"/>
            <a:r>
              <a:rPr lang="en-US" altLang="zh-CN" dirty="0"/>
              <a:t>Autoregressive</a:t>
            </a:r>
          </a:p>
          <a:p>
            <a:pPr algn="ctr"/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43C30F-0F5B-EDA9-F31F-F1B61606F582}"/>
              </a:ext>
            </a:extLst>
          </p:cNvPr>
          <p:cNvSpPr/>
          <p:nvPr/>
        </p:nvSpPr>
        <p:spPr>
          <a:xfrm>
            <a:off x="8357286" y="3966517"/>
            <a:ext cx="2533136" cy="1359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53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05B1-470C-B32D-2257-C6656F6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CLoSD</a:t>
            </a:r>
            <a:r>
              <a:rPr 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895F0-4CF7-477A-AA8A-45C22B9FC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Noto Sans" panose="020B0502040504020204" pitchFamily="34" charset="0"/>
              </a:rPr>
              <a:t>Previous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RL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methods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for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physics-based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motion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control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fail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to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be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scaled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to:</a:t>
            </a:r>
          </a:p>
          <a:p>
            <a:pPr lvl="1"/>
            <a:r>
              <a:rPr lang="en-US" altLang="zh-CN" sz="1800" dirty="0">
                <a:latin typeface="Noto Sans" panose="020B0502040504020204" pitchFamily="34" charset="0"/>
              </a:rPr>
              <a:t>Large</a:t>
            </a:r>
            <a:r>
              <a:rPr lang="zh-CN" altLang="en-US" sz="1800" dirty="0">
                <a:latin typeface="Noto Sans" panose="020B0502040504020204" pitchFamily="34" charset="0"/>
              </a:rPr>
              <a:t> </a:t>
            </a:r>
            <a:r>
              <a:rPr lang="en-US" altLang="zh-CN" sz="1800" dirty="0">
                <a:latin typeface="Noto Sans" panose="020B0502040504020204" pitchFamily="34" charset="0"/>
              </a:rPr>
              <a:t>human</a:t>
            </a:r>
            <a:r>
              <a:rPr lang="zh-CN" altLang="en-US" sz="1800" dirty="0">
                <a:latin typeface="Noto Sans" panose="020B0502040504020204" pitchFamily="34" charset="0"/>
              </a:rPr>
              <a:t> </a:t>
            </a:r>
            <a:r>
              <a:rPr lang="en-US" altLang="zh-CN" sz="1800" dirty="0">
                <a:latin typeface="Noto Sans" panose="020B0502040504020204" pitchFamily="34" charset="0"/>
              </a:rPr>
              <a:t>motion</a:t>
            </a:r>
            <a:r>
              <a:rPr lang="zh-CN" altLang="en-US" sz="1800" dirty="0">
                <a:latin typeface="Noto Sans" panose="020B0502040504020204" pitchFamily="34" charset="0"/>
              </a:rPr>
              <a:t> </a:t>
            </a:r>
            <a:r>
              <a:rPr lang="en-US" altLang="zh-CN" sz="1800" dirty="0">
                <a:latin typeface="Noto Sans" panose="020B0502040504020204" pitchFamily="34" charset="0"/>
              </a:rPr>
              <a:t>datasets</a:t>
            </a:r>
          </a:p>
          <a:p>
            <a:pPr lvl="1"/>
            <a:r>
              <a:rPr lang="en-US" altLang="zh-CN" sz="1800" dirty="0">
                <a:latin typeface="Noto Sans" panose="020B0502040504020204" pitchFamily="34" charset="0"/>
              </a:rPr>
              <a:t>Multiple</a:t>
            </a:r>
            <a:r>
              <a:rPr lang="zh-CN" altLang="en-US" sz="1800" dirty="0">
                <a:latin typeface="Noto Sans" panose="020B0502040504020204" pitchFamily="34" charset="0"/>
              </a:rPr>
              <a:t> </a:t>
            </a:r>
            <a:r>
              <a:rPr lang="en-US" altLang="zh-CN" sz="1800" dirty="0">
                <a:latin typeface="Noto Sans" panose="020B0502040504020204" pitchFamily="34" charset="0"/>
              </a:rPr>
              <a:t>tasks</a:t>
            </a:r>
            <a:r>
              <a:rPr lang="zh-CN" altLang="en-US" sz="1800" dirty="0">
                <a:latin typeface="Noto Sans" panose="020B0502040504020204" pitchFamily="34" charset="0"/>
              </a:rPr>
              <a:t> </a:t>
            </a:r>
            <a:r>
              <a:rPr lang="en-US" altLang="zh-CN" sz="1800" dirty="0">
                <a:latin typeface="Noto Sans" panose="020B0502040504020204" pitchFamily="34" charset="0"/>
              </a:rPr>
              <a:t>including</a:t>
            </a:r>
            <a:r>
              <a:rPr lang="zh-CN" altLang="en-US" sz="1800" dirty="0">
                <a:latin typeface="Noto Sans" panose="020B0502040504020204" pitchFamily="34" charset="0"/>
              </a:rPr>
              <a:t> </a:t>
            </a:r>
            <a:r>
              <a:rPr lang="en-US" altLang="zh-CN" sz="1800" dirty="0">
                <a:latin typeface="Noto Sans" panose="020B0502040504020204" pitchFamily="34" charset="0"/>
              </a:rPr>
              <a:t>object</a:t>
            </a:r>
            <a:r>
              <a:rPr lang="zh-CN" altLang="en-US" sz="1800" dirty="0">
                <a:latin typeface="Noto Sans" panose="020B0502040504020204" pitchFamily="34" charset="0"/>
              </a:rPr>
              <a:t> </a:t>
            </a:r>
            <a:r>
              <a:rPr lang="en-US" altLang="zh-CN" sz="1800" dirty="0">
                <a:latin typeface="Noto Sans" panose="020B0502040504020204" pitchFamily="34" charset="0"/>
              </a:rPr>
              <a:t>interactions</a:t>
            </a:r>
          </a:p>
          <a:p>
            <a:r>
              <a:rPr lang="en-US" altLang="zh-CN" sz="2000" b="1" dirty="0">
                <a:latin typeface="Noto Sans" panose="020B0502040504020204" pitchFamily="34" charset="0"/>
              </a:rPr>
              <a:t>K</a:t>
            </a:r>
            <a:r>
              <a:rPr lang="en-CA" sz="2000" b="1" i="0" dirty="0" err="1">
                <a:effectLst/>
                <a:latin typeface="Noto Sans" panose="020B0502040504020204" pitchFamily="34" charset="0"/>
              </a:rPr>
              <a:t>ey</a:t>
            </a:r>
            <a:r>
              <a:rPr lang="en-CA" sz="2000" b="1" i="0" dirty="0">
                <a:effectLst/>
                <a:latin typeface="Noto Sans" panose="020B0502040504020204" pitchFamily="34" charset="0"/>
              </a:rPr>
              <a:t> insight</a:t>
            </a:r>
            <a:r>
              <a:rPr lang="en-US" altLang="zh-CN" sz="2000" b="0" i="0" dirty="0">
                <a:effectLst/>
                <a:latin typeface="Noto Sans" panose="020B0502040504020204" pitchFamily="34" charset="0"/>
              </a:rPr>
              <a:t>:</a:t>
            </a:r>
            <a:r>
              <a:rPr lang="zh-CN" altLang="en-US" sz="2000" b="0" i="0" dirty="0">
                <a:effectLst/>
                <a:latin typeface="Noto Sans" panose="020B0502040504020204" pitchFamily="34" charset="0"/>
              </a:rPr>
              <a:t> </a:t>
            </a:r>
            <a:r>
              <a:rPr lang="en-CA" sz="2000" b="0" i="0" dirty="0">
                <a:effectLst/>
                <a:latin typeface="Noto Sans" panose="020B0502040504020204" pitchFamily="34" charset="0"/>
              </a:rPr>
              <a:t>motion diffusion can serve as </a:t>
            </a:r>
            <a:r>
              <a:rPr lang="en-CA" sz="2000" b="1" i="0" dirty="0">
                <a:effectLst/>
                <a:latin typeface="Noto Sans" panose="020B0502040504020204" pitchFamily="34" charset="0"/>
              </a:rPr>
              <a:t>an on-the-fly universal planner</a:t>
            </a:r>
            <a:r>
              <a:rPr lang="en-CA" sz="2000" b="0" i="0" dirty="0">
                <a:effectLst/>
                <a:latin typeface="Noto Sans" panose="020B0502040504020204" pitchFamily="34" charset="0"/>
              </a:rPr>
              <a:t> for a robust RL controller</a:t>
            </a:r>
            <a:r>
              <a:rPr lang="zh-CN" altLang="en-US" sz="2000" b="0" i="0" dirty="0">
                <a:effectLst/>
                <a:latin typeface="Noto Sans" panose="020B0502040504020204" pitchFamily="34" charset="0"/>
              </a:rPr>
              <a:t> </a:t>
            </a:r>
            <a:r>
              <a:rPr lang="en-US" altLang="zh-CN" sz="2000" b="0" i="0" dirty="0">
                <a:effectLst/>
                <a:latin typeface="Noto Sans" panose="020B0502040504020204" pitchFamily="34" charset="0"/>
              </a:rPr>
              <a:t>to</a:t>
            </a:r>
            <a:r>
              <a:rPr lang="zh-CN" altLang="en-US" sz="2000" b="0" i="0" dirty="0">
                <a:effectLst/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scale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the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diversity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and</a:t>
            </a:r>
            <a:r>
              <a:rPr lang="zh-CN" altLang="en-US" sz="2000" dirty="0">
                <a:latin typeface="Noto Sans" panose="020B0502040504020204" pitchFamily="34" charset="0"/>
              </a:rPr>
              <a:t> </a:t>
            </a:r>
            <a:r>
              <a:rPr lang="en-US" altLang="zh-CN" sz="2000" dirty="0">
                <a:latin typeface="Noto Sans" panose="020B0502040504020204" pitchFamily="34" charset="0"/>
              </a:rPr>
              <a:t>versatility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6E374-A8D0-AEF6-1BAC-27CEF427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76" y="3707250"/>
            <a:ext cx="6170220" cy="315075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E024AB-79CF-2856-392D-36D34A5F5D3B}"/>
              </a:ext>
            </a:extLst>
          </p:cNvPr>
          <p:cNvSpPr/>
          <p:nvPr/>
        </p:nvSpPr>
        <p:spPr>
          <a:xfrm>
            <a:off x="8288977" y="5375656"/>
            <a:ext cx="2802576" cy="1141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Physics-based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tracker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28FB6C-128F-B49C-D2AC-9948A86D49DF}"/>
              </a:ext>
            </a:extLst>
          </p:cNvPr>
          <p:cNvSpPr/>
          <p:nvPr/>
        </p:nvSpPr>
        <p:spPr>
          <a:xfrm>
            <a:off x="8288977" y="4098894"/>
            <a:ext cx="2802576" cy="1141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planner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49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9C00-0398-7A0B-CC96-F37B5842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CLoSD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2F29-35D4-A14B-2F9D-DF755BF2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generation,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physics</a:t>
            </a:r>
            <a:r>
              <a:rPr lang="zh-CN" altLang="en-US" dirty="0"/>
              <a:t> </a:t>
            </a:r>
            <a:r>
              <a:rPr lang="en-US" altLang="zh-CN" dirty="0"/>
              <a:t>simulator,</a:t>
            </a:r>
            <a:r>
              <a:rPr lang="zh-CN" altLang="en-US" dirty="0"/>
              <a:t> </a:t>
            </a:r>
            <a:r>
              <a:rPr lang="en-US" altLang="zh-CN" b="1" dirty="0"/>
              <a:t>it</a:t>
            </a:r>
            <a:r>
              <a:rPr lang="zh-CN" altLang="en-US" b="1" dirty="0"/>
              <a:t> </a:t>
            </a:r>
            <a:r>
              <a:rPr lang="en-US" altLang="zh-CN" b="1" dirty="0"/>
              <a:t>should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real-time</a:t>
            </a:r>
            <a:r>
              <a:rPr lang="zh-CN" altLang="en-US" b="1" dirty="0"/>
              <a:t> </a:t>
            </a:r>
            <a:r>
              <a:rPr lang="en-US" altLang="zh-CN" b="1" dirty="0"/>
              <a:t>planner</a:t>
            </a:r>
            <a:r>
              <a:rPr lang="zh-CN" altLang="en-US" b="1" dirty="0"/>
              <a:t> </a:t>
            </a:r>
            <a:r>
              <a:rPr lang="zh-CN" altLang="en-US" b="1" dirty="0">
                <a:sym typeface="Wingdings" pitchFamily="2" charset="2"/>
              </a:rPr>
              <a:t> 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b="1" dirty="0"/>
              <a:t>Mismatch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original</a:t>
            </a:r>
            <a:r>
              <a:rPr lang="zh-CN" altLang="en-US" b="1" dirty="0"/>
              <a:t> </a:t>
            </a:r>
            <a:r>
              <a:rPr lang="en-US" altLang="zh-CN" b="1" dirty="0"/>
              <a:t>motion</a:t>
            </a:r>
            <a:r>
              <a:rPr lang="zh-CN" altLang="en-US" b="1" dirty="0"/>
              <a:t> </a:t>
            </a:r>
            <a:r>
              <a:rPr lang="en-US" altLang="zh-CN" b="1" dirty="0"/>
              <a:t>tracker</a:t>
            </a:r>
            <a:r>
              <a:rPr lang="zh-CN" altLang="en-US" b="1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nor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planner</a:t>
            </a:r>
            <a:endParaRPr lang="en-CA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67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C689-3A6B-ABF0-2211-B6AAE64B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CLoSD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28F9-4933-870A-8B12-40D2EE44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FF587-FD3A-B829-6352-A8A7E43F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04" y="2494731"/>
            <a:ext cx="8853008" cy="4363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DF6E1-CF09-FD31-48C5-4A37A0459517}"/>
              </a:ext>
            </a:extLst>
          </p:cNvPr>
          <p:cNvSpPr txBox="1"/>
          <p:nvPr/>
        </p:nvSpPr>
        <p:spPr>
          <a:xfrm>
            <a:off x="6167017" y="2158320"/>
            <a:ext cx="349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Boolean</a:t>
            </a:r>
            <a:r>
              <a:rPr lang="zh-CN" altLang="en-US" sz="1400" dirty="0"/>
              <a:t> </a:t>
            </a:r>
            <a:r>
              <a:rPr lang="en-US" altLang="zh-CN" sz="1400" dirty="0"/>
              <a:t>signal</a:t>
            </a:r>
            <a:r>
              <a:rPr lang="zh-CN" altLang="en-US" sz="1400" dirty="0"/>
              <a:t> </a:t>
            </a:r>
            <a:r>
              <a:rPr lang="en-US" altLang="zh-CN" sz="1400" dirty="0" err="1"/>
              <a:t>vj</a:t>
            </a:r>
            <a:r>
              <a:rPr lang="zh-CN" altLang="en-US" sz="1400" dirty="0"/>
              <a:t> </a:t>
            </a:r>
            <a:r>
              <a:rPr lang="en-US" altLang="zh-CN" sz="1400" dirty="0"/>
              <a:t>per</a:t>
            </a:r>
            <a:r>
              <a:rPr lang="zh-CN" altLang="en-US" sz="1400" dirty="0"/>
              <a:t> </a:t>
            </a:r>
            <a:r>
              <a:rPr lang="en-US" altLang="zh-CN" sz="1400" dirty="0"/>
              <a:t>joint:</a:t>
            </a:r>
            <a:r>
              <a:rPr lang="zh-CN" altLang="en-US" sz="1400" dirty="0"/>
              <a:t>  </a:t>
            </a:r>
            <a:r>
              <a:rPr lang="en-US" altLang="zh-CN" sz="1400" dirty="0"/>
              <a:t>indicating</a:t>
            </a:r>
            <a:r>
              <a:rPr lang="zh-CN" altLang="en-US" sz="1400" dirty="0"/>
              <a:t> </a:t>
            </a:r>
            <a:r>
              <a:rPr lang="en-US" altLang="zh-CN" sz="1400" dirty="0"/>
              <a:t>if</a:t>
            </a:r>
            <a:r>
              <a:rPr lang="zh-CN" altLang="en-US" sz="1400" dirty="0"/>
              <a:t> </a:t>
            </a:r>
            <a:r>
              <a:rPr lang="en-US" altLang="zh-CN" sz="1400" dirty="0"/>
              <a:t>it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en-US" altLang="zh-CN" sz="1400" dirty="0"/>
              <a:t>currently</a:t>
            </a:r>
            <a:r>
              <a:rPr lang="zh-CN" altLang="en-US" sz="1400" dirty="0"/>
              <a:t> </a:t>
            </a:r>
            <a:r>
              <a:rPr lang="en-US" altLang="zh-CN" sz="1400" dirty="0"/>
              <a:t>used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task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3DB1D-3555-652D-D94B-43CCB5584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84" y="1866004"/>
            <a:ext cx="2717800" cy="360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DB116-7344-5956-50EB-97AF5BCAE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5" y="3479764"/>
            <a:ext cx="2017114" cy="2178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EB3D1-111F-2DA1-328F-4BEB19DBB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711" y="2265451"/>
            <a:ext cx="2641600" cy="1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5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F921-54B0-FCCF-1C56-6CBA2898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CLoSD</a:t>
            </a:r>
            <a:r>
              <a:rPr lang="zh-CN" altLang="en-US" dirty="0"/>
              <a:t> </a:t>
            </a:r>
            <a:r>
              <a:rPr lang="en-US" altLang="zh-CN" dirty="0"/>
              <a:t>- Methodology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441C-8D31-BEC6-3651-27DA4D0C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</a:p>
          <a:p>
            <a:pPr lvl="1"/>
            <a:r>
              <a:rPr lang="en-US" altLang="zh-CN" dirty="0"/>
              <a:t>Kinematic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endParaRPr lang="en-CA" altLang="zh-CN" dirty="0"/>
          </a:p>
          <a:p>
            <a:pPr lvl="2"/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HumanML3D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representation</a:t>
            </a:r>
          </a:p>
          <a:p>
            <a:pPr lvl="1"/>
            <a:r>
              <a:rPr lang="en-US" altLang="zh-CN" dirty="0">
                <a:sym typeface="Wingdings" pitchFamily="2" charset="2"/>
              </a:rPr>
              <a:t>RL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states</a:t>
            </a:r>
          </a:p>
          <a:p>
            <a:pPr lvl="2"/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global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positions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and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velocities</a:t>
            </a:r>
          </a:p>
          <a:p>
            <a:r>
              <a:rPr lang="en-US" altLang="zh-CN" dirty="0">
                <a:sym typeface="Wingdings" pitchFamily="2" charset="2"/>
              </a:rPr>
              <a:t>SMPL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compatible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simulator</a:t>
            </a:r>
          </a:p>
          <a:p>
            <a:r>
              <a:rPr lang="en-US" altLang="zh-CN" dirty="0">
                <a:sym typeface="Wingdings" pitchFamily="2" charset="2"/>
              </a:rPr>
              <a:t>State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Machine</a:t>
            </a:r>
            <a:endParaRPr lang="en-US" altLang="zh-CN" dirty="0"/>
          </a:p>
          <a:p>
            <a:r>
              <a:rPr lang="en-US" dirty="0"/>
              <a:t>Finetuni</a:t>
            </a:r>
            <a:r>
              <a:rPr lang="en-US" altLang="zh-CN" dirty="0"/>
              <a:t>ng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Tracker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3B0DF-014E-4A23-802F-8907A9FE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224" y="618098"/>
            <a:ext cx="3841507" cy="2890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09408-026D-2DC0-2E7C-1B4C2B90E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616" y="1109661"/>
            <a:ext cx="18923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EF85C-C6BC-7C5F-3B45-4032FA46E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416" y="2295196"/>
            <a:ext cx="18415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2FA35-6FEB-00D2-BC9F-3EF4EC5C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58" y="5483180"/>
            <a:ext cx="7086600" cy="105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B0BB7-850B-803C-19C4-89985C184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294" y="3607148"/>
            <a:ext cx="5633911" cy="17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51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08C4-F0DE-1A70-B0E7-5FAADC31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CLoSD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0D227-DD9B-DD6E-AC5C-49D52E4E5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demonstrated</a:t>
            </a:r>
          </a:p>
          <a:p>
            <a:pPr lvl="1"/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Reaching</a:t>
            </a:r>
            <a:r>
              <a:rPr lang="zh-CN" altLang="en-US" dirty="0"/>
              <a:t> </a:t>
            </a:r>
            <a:endParaRPr lang="en-CA" altLang="zh-CN" dirty="0"/>
          </a:p>
          <a:p>
            <a:pPr marL="914400" lvl="2" indent="0">
              <a:buNone/>
            </a:pP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CA" altLang="zh-CN" dirty="0">
                <a:sym typeface="Wingdings" pitchFamily="2" charset="2"/>
              </a:rPr>
              <a:t>specifying a random target for the pelvis joint on the XY plane (without forcing a specific height) while specifying a text prompt defining the desired locomotion type (e.g. running, walking, jumping, dancing waltz, etc.) and its style (e.g. “rapidly”, “like a zombie”, “slalom”,)</a:t>
            </a:r>
            <a:endParaRPr lang="en-US" altLang="zh-CN" dirty="0"/>
          </a:p>
          <a:p>
            <a:pPr lvl="1"/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Striking</a:t>
            </a:r>
          </a:p>
          <a:p>
            <a:pPr marL="914400" lvl="2" indent="0">
              <a:buNone/>
            </a:pP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CA" altLang="zh-CN" dirty="0">
                <a:sym typeface="Wingdings" pitchFamily="2" charset="2"/>
              </a:rPr>
              <a:t>In this task, the character needs to strike down a standing kickboxing bag.</a:t>
            </a:r>
            <a:endParaRPr lang="en-US" altLang="zh-CN" dirty="0"/>
          </a:p>
          <a:p>
            <a:pPr lvl="1"/>
            <a:r>
              <a:rPr lang="en-US" altLang="zh-CN" dirty="0"/>
              <a:t>Sitting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</a:p>
          <a:p>
            <a:pPr marL="914400" lvl="2" indent="0">
              <a:buNone/>
            </a:pP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CA" altLang="zh-CN" dirty="0">
                <a:sym typeface="Wingdings" pitchFamily="2" charset="2"/>
              </a:rPr>
              <a:t>In this task, the character needs to sit down on a sofa.</a:t>
            </a:r>
            <a:endParaRPr lang="en-US" altLang="zh-CN" dirty="0"/>
          </a:p>
          <a:p>
            <a:pPr lvl="1"/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endParaRPr lang="en-CA" altLang="zh-CN" dirty="0"/>
          </a:p>
          <a:p>
            <a:pPr marL="914400" lvl="2" indent="0">
              <a:buNone/>
            </a:pP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  </a:t>
            </a:r>
            <a:r>
              <a:rPr lang="en-CA" altLang="zh-CN" dirty="0"/>
              <a:t>In this task, the initial pose is sitting down on a sofa object and the goal is to get up to a standing position.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25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0AD0-9C6B-FFE5-6CC4-78FEDA60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CLoSD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demo1.mp4">
            <a:hlinkClick r:id="" action="ppaction://media"/>
            <a:extLst>
              <a:ext uri="{FF2B5EF4-FFF2-40B4-BE49-F238E27FC236}">
                <a16:creationId xmlns:a16="http://schemas.microsoft.com/office/drawing/2014/main" id="{36B716BF-1FF9-E783-2C7A-CEAF6C2BA1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966" y="1969951"/>
            <a:ext cx="7555845" cy="4257055"/>
          </a:xfrm>
        </p:spPr>
      </p:pic>
    </p:spTree>
    <p:extLst>
      <p:ext uri="{BB962C8B-B14F-4D97-AF65-F5344CB8AC3E}">
        <p14:creationId xmlns:p14="http://schemas.microsoft.com/office/powerpoint/2010/main" val="3184462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97055-0D40-41E4-1168-3BC14E95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CLoSD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many_ways_reach.mp4">
            <a:hlinkClick r:id="" action="ppaction://media"/>
            <a:extLst>
              <a:ext uri="{FF2B5EF4-FFF2-40B4-BE49-F238E27FC236}">
                <a16:creationId xmlns:a16="http://schemas.microsoft.com/office/drawing/2014/main" id="{F3908DF0-ED63-E82C-DB96-3BD3477EB5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1192" y="2239301"/>
            <a:ext cx="5374808" cy="3023261"/>
          </a:xfrm>
        </p:spPr>
      </p:pic>
      <p:pic>
        <p:nvPicPr>
          <p:cNvPr id="5" name="many_ways_strike.mp4">
            <a:hlinkClick r:id="" action="ppaction://media"/>
            <a:extLst>
              <a:ext uri="{FF2B5EF4-FFF2-40B4-BE49-F238E27FC236}">
                <a16:creationId xmlns:a16="http://schemas.microsoft.com/office/drawing/2014/main" id="{E6817D66-7A63-BB7D-D559-7E3EAE048F4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7012" y="2294725"/>
            <a:ext cx="5276154" cy="29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56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4905-CC3C-83AF-63AD-31658C95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CLoSD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baselines.mp4">
            <a:hlinkClick r:id="" action="ppaction://media"/>
            <a:extLst>
              <a:ext uri="{FF2B5EF4-FFF2-40B4-BE49-F238E27FC236}">
                <a16:creationId xmlns:a16="http://schemas.microsoft.com/office/drawing/2014/main" id="{53430E25-E462-397B-1AA8-B083E7F688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4329" y="2110755"/>
            <a:ext cx="8749178" cy="3026021"/>
          </a:xfrm>
        </p:spPr>
      </p:pic>
    </p:spTree>
    <p:extLst>
      <p:ext uri="{BB962C8B-B14F-4D97-AF65-F5344CB8AC3E}">
        <p14:creationId xmlns:p14="http://schemas.microsoft.com/office/powerpoint/2010/main" val="3665083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A05E-48A4-D81B-54EC-4A2FD569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CLoSD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D89AC-0D9F-3373-A0E6-AAFECE2E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DFBB3-4E31-696D-1370-56396EFF0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6" y="2536156"/>
            <a:ext cx="7772400" cy="32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19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926F-8CBF-A75F-00F4-F6BCBAEB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4581-D612-9F80-8750-40363073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</a:p>
          <a:p>
            <a:r>
              <a:rPr lang="en-US" altLang="zh-CN" dirty="0"/>
              <a:t>Combining</a:t>
            </a:r>
            <a:r>
              <a:rPr lang="zh-CN" altLang="en-US" dirty="0"/>
              <a:t> </a:t>
            </a:r>
            <a:r>
              <a:rPr lang="en-US" altLang="zh-CN" dirty="0"/>
              <a:t>kinematic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physic</a:t>
            </a:r>
            <a:r>
              <a:rPr lang="zh-CN" altLang="en-US" dirty="0"/>
              <a:t> </a:t>
            </a:r>
            <a:r>
              <a:rPr lang="en-US" altLang="zh-CN" dirty="0"/>
              <a:t>simulator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realistic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</a:p>
          <a:p>
            <a:r>
              <a:rPr lang="en-US" altLang="zh-CN" dirty="0"/>
              <a:t>Autoregressive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models?</a:t>
            </a:r>
          </a:p>
          <a:p>
            <a:r>
              <a:rPr lang="en-US" altLang="zh-CN" dirty="0"/>
              <a:t>Extend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characters?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23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8B12-D262-0EEC-8A17-57DD707F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Preliminary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7C6F-4552-895D-55D2-B26050AC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Denoising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Diffusion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</a:p>
          <a:p>
            <a:pPr lvl="1"/>
            <a:r>
              <a:rPr lang="en-US" altLang="zh-CN" u="sng" dirty="0">
                <a:latin typeface="Aptos" panose="020B0004020202020204" pitchFamily="34" charset="0"/>
              </a:rPr>
              <a:t>Forward</a:t>
            </a:r>
            <a:r>
              <a:rPr lang="en-US" altLang="zh-CN" dirty="0">
                <a:latin typeface="Aptos" panose="020B0004020202020204" pitchFamily="34" charset="0"/>
              </a:rPr>
              <a:t>:</a:t>
            </a:r>
            <a:r>
              <a:rPr lang="zh-CN" altLang="en-US" dirty="0">
                <a:latin typeface="Aptos" panose="020B0004020202020204" pitchFamily="34" charset="0"/>
              </a:rPr>
              <a:t>  </a:t>
            </a:r>
            <a:r>
              <a:rPr lang="en-US" altLang="zh-CN" dirty="0">
                <a:latin typeface="Aptos" panose="020B0004020202020204" pitchFamily="34" charset="0"/>
              </a:rPr>
              <a:t>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Markov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noising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process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that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gradually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destroys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observed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datapoint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x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over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time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by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mixing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data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with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Gaussian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noise</a:t>
            </a:r>
            <a:r>
              <a:rPr lang="en-US" altLang="zh-CN" dirty="0">
                <a:latin typeface="Aptos" panose="020B0004020202020204" pitchFamily="34" charset="0"/>
              </a:rPr>
              <a:t>.</a:t>
            </a:r>
          </a:p>
          <a:p>
            <a:pPr marL="457200" lvl="1" indent="0">
              <a:buNone/>
            </a:pPr>
            <a:endParaRPr lang="en-US" altLang="zh-CN" u="sng" dirty="0">
              <a:latin typeface="Aptos" panose="020B0004020202020204" pitchFamily="34" charset="0"/>
            </a:endParaRPr>
          </a:p>
          <a:p>
            <a:pPr lvl="1"/>
            <a:endParaRPr lang="en-US" altLang="zh-CN" u="sng" dirty="0">
              <a:latin typeface="Aptos" panose="020B0004020202020204" pitchFamily="34" charset="0"/>
            </a:endParaRPr>
          </a:p>
          <a:p>
            <a:pPr lvl="1"/>
            <a:r>
              <a:rPr lang="en-US" altLang="zh-CN" u="sng" dirty="0">
                <a:latin typeface="Aptos" panose="020B0004020202020204" pitchFamily="34" charset="0"/>
              </a:rPr>
              <a:t>Denoising</a:t>
            </a:r>
            <a:r>
              <a:rPr lang="en-US" altLang="zh-CN" dirty="0">
                <a:latin typeface="Aptos" panose="020B0004020202020204" pitchFamily="34" charset="0"/>
              </a:rPr>
              <a:t>: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predict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what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clean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sample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might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look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like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with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NN,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and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project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back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lower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noise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level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with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the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same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forward.</a:t>
            </a: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endParaRPr lang="en-US" altLang="zh-CN" dirty="0"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D0638-233C-0C2C-A1BB-8E2946D4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882" y="4809286"/>
            <a:ext cx="5927835" cy="2048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C0355-410F-B179-37FB-58E6DBEC5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440" y="681037"/>
            <a:ext cx="6237642" cy="1148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C2D02A-32D7-2A0D-7995-16455B3D39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" t="22054" r="1958" b="24395"/>
          <a:stretch/>
        </p:blipFill>
        <p:spPr>
          <a:xfrm>
            <a:off x="897351" y="2898046"/>
            <a:ext cx="6564442" cy="439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D82005-81D5-1550-3DFD-DD3E6A6BB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121" y="4686728"/>
            <a:ext cx="3886200" cy="439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BA7F66-0946-C6B1-0BC2-FC5E77779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351" y="5309164"/>
            <a:ext cx="3617089" cy="524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5F97CF-8184-975D-F33F-B347881C8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3362434"/>
            <a:ext cx="1706593" cy="293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08FA5-5D34-47A6-552E-614270815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7843" y="2987594"/>
            <a:ext cx="1460500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5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90BD-DF34-B038-53D6-F1883EED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8BEBD-1F13-9EE7-761E-5954EEC07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HART: Efficient Visual Generation with Hybrid Autoregressive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</a:p>
          <a:p>
            <a:r>
              <a:rPr lang="en-CA" dirty="0" err="1"/>
              <a:t>FreqPrior</a:t>
            </a:r>
            <a:r>
              <a:rPr lang="en-CA" dirty="0"/>
              <a:t>: Improving Video Diffusion Models with Frequency Filtering Gaussian Noise</a:t>
            </a:r>
          </a:p>
          <a:p>
            <a:r>
              <a:rPr lang="en-CA" dirty="0" err="1"/>
              <a:t>AlphaEdit</a:t>
            </a:r>
            <a:r>
              <a:rPr lang="en-CA" dirty="0"/>
              <a:t>: Null-Space Constrained Knowledge Editing for Language Models</a:t>
            </a: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67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5046-94D9-5820-15D8-8BB5EAFE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Preliminary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8174-9DFC-77EF-8283-839519AA8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Denoising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Diffusion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</a:p>
          <a:p>
            <a:pPr lvl="1"/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3E3D3-ADBF-EE21-8AF5-84A8CA9E6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59" y="2681065"/>
            <a:ext cx="6650421" cy="33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35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5046-94D9-5820-15D8-8BB5EAFE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Preliminary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8174-9DFC-77EF-8283-839519AA8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Denoising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Diffusion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for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Human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Motion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Generation</a:t>
            </a:r>
          </a:p>
          <a:p>
            <a:pPr lvl="1"/>
            <a:endParaRPr lang="en-US" altLang="zh-CN" dirty="0">
              <a:latin typeface="Aptos" panose="020B00040202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33E0F-110E-FF7F-8166-809E1DF8D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72" y="2635477"/>
            <a:ext cx="6795038" cy="3214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012ED-4879-A3F7-080D-60F40E7CB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963382" y="3850978"/>
            <a:ext cx="3938259" cy="300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45F82-E182-4F56-C42A-5568A3CAFDD1}"/>
              </a:ext>
            </a:extLst>
          </p:cNvPr>
          <p:cNvSpPr txBox="1"/>
          <p:nvPr/>
        </p:nvSpPr>
        <p:spPr>
          <a:xfrm>
            <a:off x="1600710" y="5853797"/>
            <a:ext cx="393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*</a:t>
            </a:r>
            <a:r>
              <a:rPr lang="en-US" altLang="zh-CN" dirty="0"/>
              <a:t>MDM:</a:t>
            </a:r>
            <a:r>
              <a:rPr lang="zh-CN" altLang="en-US" dirty="0"/>
              <a:t> </a:t>
            </a:r>
            <a:r>
              <a:rPr lang="en-CA" altLang="zh-CN" dirty="0"/>
              <a:t>Human Motion Diffusion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70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0498-9A0D-9235-F30C-B8E919C8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Preliminary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BA7EC-BCD7-BA50-AFD5-8418BFABE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3000" b="1" dirty="0"/>
              <a:t>Reinforcement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Learning</a:t>
            </a:r>
            <a:endParaRPr lang="en-US" sz="3000" b="1" dirty="0"/>
          </a:p>
          <a:p>
            <a:r>
              <a:rPr lang="en-US" dirty="0"/>
              <a:t>Key Components</a:t>
            </a:r>
          </a:p>
          <a:p>
            <a:pPr lvl="1"/>
            <a:r>
              <a:rPr lang="en-US" b="1" dirty="0"/>
              <a:t>Agent</a:t>
            </a:r>
            <a:r>
              <a:rPr lang="en-US" dirty="0"/>
              <a:t>: Decision-maker (e.g., virtual character)</a:t>
            </a:r>
          </a:p>
          <a:p>
            <a:pPr lvl="1"/>
            <a:r>
              <a:rPr lang="en-US" b="1" dirty="0"/>
              <a:t>Environment</a:t>
            </a:r>
            <a:r>
              <a:rPr lang="en-US" dirty="0"/>
              <a:t>: World the agent operates in</a:t>
            </a:r>
          </a:p>
          <a:p>
            <a:pPr lvl="1"/>
            <a:r>
              <a:rPr lang="en-US" b="1" dirty="0"/>
              <a:t>State</a:t>
            </a:r>
            <a:r>
              <a:rPr lang="en-US" dirty="0"/>
              <a:t> (s): Current situation/observation</a:t>
            </a:r>
          </a:p>
          <a:p>
            <a:pPr lvl="1"/>
            <a:r>
              <a:rPr lang="en-US" b="1" dirty="0"/>
              <a:t>Action</a:t>
            </a:r>
            <a:r>
              <a:rPr lang="en-US" dirty="0"/>
              <a:t> (a): Choice made by agent</a:t>
            </a:r>
          </a:p>
          <a:p>
            <a:pPr lvl="1"/>
            <a:r>
              <a:rPr lang="en-US" b="1" dirty="0"/>
              <a:t>Reward</a:t>
            </a:r>
            <a:r>
              <a:rPr lang="en-US" dirty="0"/>
              <a:t> (r): Feedback signal</a:t>
            </a:r>
          </a:p>
          <a:p>
            <a:pPr lvl="1"/>
            <a:r>
              <a:rPr lang="en-US" b="1" dirty="0"/>
              <a:t>Policy</a:t>
            </a:r>
            <a:r>
              <a:rPr lang="en-US" dirty="0"/>
              <a:t> (</a:t>
            </a:r>
            <a:r>
              <a:rPr lang="el-GR" dirty="0"/>
              <a:t>π): </a:t>
            </a:r>
            <a:r>
              <a:rPr lang="en-US" dirty="0"/>
              <a:t>Strategy for action selection</a:t>
            </a:r>
          </a:p>
          <a:p>
            <a:r>
              <a:rPr lang="en-CA" dirty="0"/>
              <a:t>RL problems are formalized as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Process(MDPs)</a:t>
            </a:r>
            <a:r>
              <a:rPr lang="en-CA" dirty="0"/>
              <a:t> with the tuple</a:t>
            </a:r>
            <a:r>
              <a:rPr lang="zh-CN" altLang="en-US" dirty="0"/>
              <a:t> </a:t>
            </a:r>
            <a:r>
              <a:rPr lang="en-CA" dirty="0"/>
              <a:t> </a:t>
            </a:r>
          </a:p>
          <a:p>
            <a:pPr marL="0" indent="0">
              <a:buNone/>
            </a:pPr>
            <a:r>
              <a:rPr lang="en-CA" dirty="0"/>
              <a:t>	(S, A, P, R, </a:t>
            </a:r>
            <a:r>
              <a:rPr lang="el-GR" dirty="0"/>
              <a:t>γ)</a:t>
            </a:r>
            <a:endParaRPr lang="en-CA" dirty="0"/>
          </a:p>
          <a:p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endParaRPr lang="en-US" altLang="zh-CN" dirty="0"/>
          </a:p>
          <a:p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36CE5-5ED7-5B80-E2EE-EA24CF70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57" y="5350279"/>
            <a:ext cx="3136556" cy="454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0A26D-1BCD-6018-D8B0-1620E71DD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6200334"/>
            <a:ext cx="3797300" cy="4318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9731161-F56E-5A26-32F7-0AA68F9FA4E5}"/>
              </a:ext>
            </a:extLst>
          </p:cNvPr>
          <p:cNvSpPr/>
          <p:nvPr/>
        </p:nvSpPr>
        <p:spPr>
          <a:xfrm>
            <a:off x="6163965" y="5355158"/>
            <a:ext cx="593124" cy="321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B5B853-E090-04CA-ACE2-FADA0064A10F}"/>
              </a:ext>
            </a:extLst>
          </p:cNvPr>
          <p:cNvSpPr/>
          <p:nvPr/>
        </p:nvSpPr>
        <p:spPr>
          <a:xfrm>
            <a:off x="7091747" y="5239067"/>
            <a:ext cx="2422955" cy="566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15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18B4-002B-913F-905F-485DA2FB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Preliminary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248A2-6D83-B647-3294-ED0CD21AE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Reinforcement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motion</a:t>
            </a:r>
            <a:r>
              <a:rPr lang="zh-CN" altLang="en-US" b="1" dirty="0"/>
              <a:t> </a:t>
            </a:r>
            <a:r>
              <a:rPr lang="en-US" altLang="zh-CN" b="1" dirty="0"/>
              <a:t>control</a:t>
            </a:r>
          </a:p>
          <a:p>
            <a:r>
              <a:rPr lang="en-US" altLang="zh-CN" dirty="0"/>
              <a:t>Formulation</a:t>
            </a:r>
          </a:p>
          <a:p>
            <a:pPr lvl="1"/>
            <a:r>
              <a:rPr lang="en-US" altLang="zh-CN" u="sng" dirty="0"/>
              <a:t>State</a:t>
            </a:r>
            <a:r>
              <a:rPr lang="en-US" altLang="zh-CN" dirty="0"/>
              <a:t>: Current pose, goal pose, environment context</a:t>
            </a:r>
          </a:p>
          <a:p>
            <a:pPr lvl="1"/>
            <a:r>
              <a:rPr lang="en-US" altLang="zh-CN" u="sng" dirty="0"/>
              <a:t>Action</a:t>
            </a:r>
            <a:r>
              <a:rPr lang="en-US" altLang="zh-CN" dirty="0"/>
              <a:t>: Joint torques, target poses,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</a:p>
          <a:p>
            <a:pPr lvl="1"/>
            <a:r>
              <a:rPr lang="en-US" altLang="zh-CN" u="sng" dirty="0"/>
              <a:t>Reward</a:t>
            </a:r>
            <a:r>
              <a:rPr lang="en-US" altLang="zh-CN" dirty="0"/>
              <a:t>: Distance to goal, physical constraints</a:t>
            </a:r>
          </a:p>
          <a:p>
            <a:pPr lvl="1"/>
            <a:r>
              <a:rPr lang="en-US" altLang="zh-CN" u="sng" dirty="0"/>
              <a:t>Policy</a:t>
            </a:r>
            <a:r>
              <a:rPr lang="en-US" altLang="zh-CN" dirty="0"/>
              <a:t>: Neural network mapping states to actions</a:t>
            </a:r>
          </a:p>
          <a:p>
            <a:endParaRPr lang="en-US" altLang="zh-CN" dirty="0"/>
          </a:p>
          <a:p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</a:p>
          <a:p>
            <a:pPr lvl="1"/>
            <a:r>
              <a:rPr lang="en-US" altLang="zh-CN" b="1" dirty="0"/>
              <a:t>PPO</a:t>
            </a:r>
            <a:r>
              <a:rPr lang="zh-CN" altLang="en-US" b="1" dirty="0"/>
              <a:t> </a:t>
            </a:r>
            <a:r>
              <a:rPr lang="en-US" altLang="zh-CN" b="1" dirty="0"/>
              <a:t>(Proximal</a:t>
            </a:r>
            <a:r>
              <a:rPr lang="zh-CN" altLang="en-US" b="1" dirty="0"/>
              <a:t> </a:t>
            </a:r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Optimization)</a:t>
            </a:r>
          </a:p>
          <a:p>
            <a:pPr lvl="1"/>
            <a:r>
              <a:rPr lang="en-US" altLang="zh-CN" b="1" dirty="0"/>
              <a:t>Actor-Critic Method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/>
              <a:t>Actor: </a:t>
            </a:r>
            <a:r>
              <a:rPr lang="el-GR" altLang="zh-CN" dirty="0" err="1"/>
              <a:t>π_θ</a:t>
            </a:r>
            <a:r>
              <a:rPr lang="el-GR" altLang="zh-CN" dirty="0"/>
              <a:t>(</a:t>
            </a:r>
            <a:r>
              <a:rPr lang="en-US" altLang="zh-CN" dirty="0" err="1"/>
              <a:t>a|s</a:t>
            </a:r>
            <a:r>
              <a:rPr lang="en-US" altLang="zh-CN" dirty="0"/>
              <a:t>) (policy network)</a:t>
            </a:r>
          </a:p>
          <a:p>
            <a:pPr lvl="2"/>
            <a:r>
              <a:rPr lang="en-US" altLang="zh-CN" dirty="0"/>
              <a:t>Critic: V_</a:t>
            </a:r>
            <a:r>
              <a:rPr lang="el-GR" altLang="zh-CN" dirty="0"/>
              <a:t>φ(</a:t>
            </a:r>
            <a:r>
              <a:rPr lang="en-US" altLang="zh-CN" dirty="0"/>
              <a:t>s) (value network)</a:t>
            </a:r>
          </a:p>
          <a:p>
            <a:pPr marL="914400" lvl="2" indent="0">
              <a:buNone/>
            </a:pPr>
            <a:endParaRPr lang="en-US" altLang="zh-CN" dirty="0"/>
          </a:p>
          <a:p>
            <a:r>
              <a:rPr lang="en-US" altLang="zh-CN" dirty="0"/>
              <a:t>Often</a:t>
            </a:r>
            <a:r>
              <a:rPr lang="zh-CN" altLang="en-US" dirty="0"/>
              <a:t> </a:t>
            </a:r>
            <a:r>
              <a:rPr lang="en-US" altLang="zh-CN" dirty="0"/>
              <a:t>integrated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b="1" dirty="0"/>
              <a:t>physics</a:t>
            </a:r>
            <a:r>
              <a:rPr lang="zh-CN" altLang="en-US" b="1" dirty="0"/>
              <a:t> </a:t>
            </a:r>
            <a:r>
              <a:rPr lang="en-US" altLang="zh-CN" b="1" dirty="0"/>
              <a:t>simulators</a:t>
            </a:r>
          </a:p>
          <a:p>
            <a:pPr lvl="1"/>
            <a:r>
              <a:rPr lang="en-US" altLang="zh-CN" dirty="0" err="1"/>
              <a:t>Issac</a:t>
            </a:r>
            <a:r>
              <a:rPr lang="zh-CN" altLang="en-US" dirty="0"/>
              <a:t> </a:t>
            </a:r>
            <a:r>
              <a:rPr lang="en-US" altLang="zh-CN" dirty="0"/>
              <a:t>gym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90F13-649F-B353-DF40-978FC867D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678" y="2926806"/>
            <a:ext cx="5565971" cy="30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5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DD4B9-CF53-2A7A-C668-195C080D5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DartControl</a:t>
            </a:r>
            <a:r>
              <a:rPr lang="en-US" altLang="zh-CN" dirty="0"/>
              <a:t>: A Diffusion-Based Autoregressive Motion Model for Real-Time Text-Driven Motion Control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20386-8D77-3B6D-BE90-CF5E8B92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3846302"/>
            <a:ext cx="7086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96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46A5-13CC-357C-D4CC-39EDF372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DartControl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5BE6-5EEF-510A-CE46-BD3E6F4A5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“Infinite”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endParaRPr lang="en-US" dirty="0"/>
          </a:p>
          <a:p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zh-CN" altLang="en-US" dirty="0"/>
              <a:t> </a:t>
            </a:r>
            <a:r>
              <a:rPr lang="en-US" altLang="zh-CN" dirty="0"/>
              <a:t>knowledges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33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1023</Words>
  <Application>Microsoft Macintosh PowerPoint</Application>
  <PresentationFormat>Widescreen</PresentationFormat>
  <Paragraphs>164</Paragraphs>
  <Slides>30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-webkit-standard</vt:lpstr>
      <vt:lpstr>Aptos</vt:lpstr>
      <vt:lpstr>Arial</vt:lpstr>
      <vt:lpstr>Calibri</vt:lpstr>
      <vt:lpstr>Calibri Light</vt:lpstr>
      <vt:lpstr>Helvetica</vt:lpstr>
      <vt:lpstr>Noto Sans</vt:lpstr>
      <vt:lpstr>Roboto</vt:lpstr>
      <vt:lpstr>Wingdings</vt:lpstr>
      <vt:lpstr>Office Theme 2013 - 2022</vt:lpstr>
      <vt:lpstr>ICLR 2025 Paper Sharing</vt:lpstr>
      <vt:lpstr>Motion Generation Related</vt:lpstr>
      <vt:lpstr>Preliminary</vt:lpstr>
      <vt:lpstr>Preliminary</vt:lpstr>
      <vt:lpstr>Preliminary</vt:lpstr>
      <vt:lpstr>Preliminary</vt:lpstr>
      <vt:lpstr>Preliminary</vt:lpstr>
      <vt:lpstr>DartControl: A Diffusion-Based Autoregressive Motion Model for Real-Time Text-Driven Motion Control</vt:lpstr>
      <vt:lpstr>DartControl - Motivation</vt:lpstr>
      <vt:lpstr>DartControl - Methodology</vt:lpstr>
      <vt:lpstr>DartControl - Methodology</vt:lpstr>
      <vt:lpstr>DartControl - Methodology</vt:lpstr>
      <vt:lpstr>DartControl - Methodology</vt:lpstr>
      <vt:lpstr>DartControl - Methodology</vt:lpstr>
      <vt:lpstr>DartControl - Methodology</vt:lpstr>
      <vt:lpstr>DartControl - Results</vt:lpstr>
      <vt:lpstr>DartControl - Results</vt:lpstr>
      <vt:lpstr>DartControl - Results</vt:lpstr>
      <vt:lpstr>CLoSD: Closing the Loop between Simulation and Diffusion for multi-task character control</vt:lpstr>
      <vt:lpstr>CLoSD – Motivation</vt:lpstr>
      <vt:lpstr>CLoSD - Challenges </vt:lpstr>
      <vt:lpstr>CLoSD - Methodology</vt:lpstr>
      <vt:lpstr>CLoSD - Methodology </vt:lpstr>
      <vt:lpstr>CLoSD - Results</vt:lpstr>
      <vt:lpstr>CLoSD - Results</vt:lpstr>
      <vt:lpstr>CLoSD - Results</vt:lpstr>
      <vt:lpstr>CLoSD - Results</vt:lpstr>
      <vt:lpstr>CLoSD - Results</vt:lpstr>
      <vt:lpstr>Insight</vt:lpstr>
      <vt:lpstr>Generative Model Related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ICLR 2025 Paper Sharing</dc:title>
  <dc:creator>Yilin Wang</dc:creator>
  <cp:lastModifiedBy>Yilin Wang</cp:lastModifiedBy>
  <cp:revision>23</cp:revision>
  <dcterms:created xsi:type="dcterms:W3CDTF">2025-06-01T20:51:07Z</dcterms:created>
  <dcterms:modified xsi:type="dcterms:W3CDTF">2025-06-04T01:29:46Z</dcterms:modified>
</cp:coreProperties>
</file>